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2" r:id="rId5"/>
    <p:sldId id="278" r:id="rId6"/>
    <p:sldId id="279" r:id="rId7"/>
    <p:sldId id="260" r:id="rId8"/>
    <p:sldId id="262" r:id="rId9"/>
    <p:sldId id="290" r:id="rId10"/>
    <p:sldId id="280" r:id="rId11"/>
    <p:sldId id="261" r:id="rId12"/>
    <p:sldId id="281" r:id="rId13"/>
    <p:sldId id="282" r:id="rId14"/>
    <p:sldId id="265" r:id="rId15"/>
    <p:sldId id="288" r:id="rId16"/>
    <p:sldId id="266" r:id="rId17"/>
    <p:sldId id="287" r:id="rId18"/>
    <p:sldId id="270" r:id="rId19"/>
    <p:sldId id="291" r:id="rId20"/>
    <p:sldId id="284" r:id="rId21"/>
    <p:sldId id="285" r:id="rId22"/>
    <p:sldId id="283" r:id="rId23"/>
    <p:sldId id="289" r:id="rId24"/>
    <p:sldId id="271" r:id="rId25"/>
    <p:sldId id="293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6714-CE6F-46F4-9040-A8CBABA3C218}" type="datetimeFigureOut">
              <a:rPr lang="pl-PL" smtClean="0"/>
              <a:t>16.05.2025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1FF4-6457-46CF-82EF-B2138482FA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61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D1FF4-6457-46CF-82EF-B2138482FAC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47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zewnętrzne, trawa, woda, siedzi">
            <a:extLst>
              <a:ext uri="{FF2B5EF4-FFF2-40B4-BE49-F238E27FC236}">
                <a16:creationId xmlns:a16="http://schemas.microsoft.com/office/drawing/2014/main" id="{21AE9EAE-752E-C0B5-3514-D68D559B5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0" y="1724"/>
            <a:ext cx="9144000" cy="6856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5744" y="526551"/>
            <a:ext cx="3139580" cy="4263181"/>
          </a:xfrm>
        </p:spPr>
        <p:txBody>
          <a:bodyPr>
            <a:normAutofit/>
          </a:bodyPr>
          <a:lstStyle/>
          <a:p>
            <a:r>
              <a:rPr dirty="0" err="1"/>
              <a:t>Zmiany</a:t>
            </a:r>
            <a:r>
              <a:rPr dirty="0"/>
              <a:t> </a:t>
            </a:r>
            <a:r>
              <a:rPr dirty="0" err="1"/>
              <a:t>klimatu</a:t>
            </a:r>
            <a:r>
              <a:rPr dirty="0"/>
              <a:t> </a:t>
            </a:r>
            <a:br>
              <a:rPr lang="pl-PL"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ochrona</a:t>
            </a:r>
            <a:r>
              <a:rPr dirty="0"/>
              <a:t> </a:t>
            </a:r>
            <a:r>
              <a:rPr dirty="0" err="1"/>
              <a:t>zasobów</a:t>
            </a:r>
            <a:r>
              <a:rPr dirty="0"/>
              <a:t> </a:t>
            </a:r>
            <a:r>
              <a:rPr dirty="0" err="1"/>
              <a:t>wodnych</a:t>
            </a:r>
            <a:endParaRPr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9756F35-E4A8-2BFA-AE33-D45D337E421C}"/>
              </a:ext>
            </a:extLst>
          </p:cNvPr>
          <p:cNvSpPr txBox="1"/>
          <p:nvPr/>
        </p:nvSpPr>
        <p:spPr>
          <a:xfrm>
            <a:off x="0" y="76820"/>
            <a:ext cx="4181383" cy="3571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Akcja edukacyjna </a:t>
            </a: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dofinansowana ze środków </a:t>
            </a:r>
            <a:b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Unii Europejskiej w ramach Europejskiego Funduszu Rozwoju Regionalnego w ramach Priorytetu II: </a:t>
            </a:r>
            <a:b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„Fundusze Europejskie na zielony rozwój Mazowsza”, Działania 2.4: „Dostosowanie do zmian klimatu”, programu Fundusze Europejskie dla Mazowsza </a:t>
            </a:r>
            <a:b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2021-2027.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ramach realizowanego przez  </a:t>
            </a:r>
            <a:b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Gminę Suchożebry projektu </a:t>
            </a:r>
            <a:r>
              <a:rPr lang="pl-PL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pl-PL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„Zakup nowego ciężkiego </a:t>
            </a:r>
            <a:b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samochodu ratowniczo-gaśniczego </a:t>
            </a:r>
            <a:b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wraz z pełnym wyposażeniem </a:t>
            </a:r>
            <a:b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przeznaczeniem dla OSP Suchożebry” </a:t>
            </a:r>
            <a:endParaRPr lang="pl-PL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64B989A-4605-24EA-13EB-4B8FCFF3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0A59AF-CA75-4D6A-7AF4-FFCC1DEF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385894"/>
            <a:ext cx="8309295" cy="5740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Zasoby wodne </a:t>
            </a:r>
          </a:p>
          <a:p>
            <a:pPr marL="0" indent="0">
              <a:buNone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dostępne źródła wody słodkiej, które są wykorzystywane do picia, nawadniania upraw, produkcji przemysłowej i innych celów.</a:t>
            </a:r>
          </a:p>
          <a:p>
            <a:pPr marL="0" indent="0">
              <a:buNone/>
            </a:pPr>
            <a:endParaRPr lang="pl-PL" sz="25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5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Woda to podstawa życia i gospodarki: 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5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niezbędna do funkcjonowania ekosystemów, wzrostu roślin, przetrwania zwierząt i ludzi, </a:t>
            </a:r>
          </a:p>
          <a:p>
            <a:r>
              <a:rPr lang="pl-PL" sz="25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wykorzystywana jest w rolnictwie, przemyśle i energetyce, </a:t>
            </a:r>
          </a:p>
          <a:p>
            <a:r>
              <a:rPr lang="pl-PL" sz="25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dostępu do wody niemożliwe byłoby funkcjonowanie miast, produkcja żywności czy rozwój gospodarki.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04A0CC-711B-3AAD-8112-24678A633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iemskie Zasoby Wodne Globu Wektorowa Ilustracja Koncepcyjne Suchej  Czerwonej Planety Kuli Ziemskiej Reprezentującej Wyczerpywanie Się Zasobów  Wody Pitnej Krople Wody Spadają Z Kuli Ziemskiej Do Dłoni - Stockowe grafiki  wektorowe i więcej">
            <a:extLst>
              <a:ext uri="{FF2B5EF4-FFF2-40B4-BE49-F238E27FC236}">
                <a16:creationId xmlns:a16="http://schemas.microsoft.com/office/drawing/2014/main" id="{2F1BCF32-55FB-AABB-9EF2-14696748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830"/>
            <a:ext cx="2248251" cy="27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asoby wodne png | PNGEgg">
            <a:extLst>
              <a:ext uri="{FF2B5EF4-FFF2-40B4-BE49-F238E27FC236}">
                <a16:creationId xmlns:a16="http://schemas.microsoft.com/office/drawing/2014/main" id="{CABE3C8B-A6A0-B0A0-5E5A-7C964F65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50" y="3659830"/>
            <a:ext cx="2248250" cy="27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10" y="25065"/>
            <a:ext cx="8229600" cy="907090"/>
          </a:xfrm>
        </p:spPr>
        <p:txBody>
          <a:bodyPr>
            <a:normAutofit/>
          </a:bodyPr>
          <a:lstStyle/>
          <a:p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Deficyt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wody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globalna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8065"/>
            <a:ext cx="9143999" cy="25871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Ponad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miliardy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ludzi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świecie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dostępu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bezpiecznej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wody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pitnej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Deficyt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wody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rośnie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szczególnie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regionach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Afryki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Azji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Bliskiego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Wschodu</a:t>
            </a:r>
            <a:r>
              <a:rPr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 należy do krajów o jednych z najniższych zasobów wodnych w Europie. </a:t>
            </a:r>
          </a:p>
          <a:p>
            <a:pPr marL="0" indent="0" algn="ctr">
              <a:buNone/>
            </a:pP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Średni roczny zasób wynosi ok. 1600 m³/osobę to mniej niż w Egipcie.</a:t>
            </a:r>
          </a:p>
          <a:p>
            <a:pPr marL="0" indent="0" algn="ctr">
              <a:buNone/>
            </a:pP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Brak wody, brak życia – dbajmy o nią!">
            <a:extLst>
              <a:ext uri="{FF2B5EF4-FFF2-40B4-BE49-F238E27FC236}">
                <a16:creationId xmlns:a16="http://schemas.microsoft.com/office/drawing/2014/main" id="{4CA9D762-7BBE-581F-6B46-F967CD73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25" y="3838915"/>
            <a:ext cx="4365750" cy="20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7B22D79-FA2D-926F-CE43-9FCF6D171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DF4CB-D21A-4CEB-5E4A-81AE7F4B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77" y="0"/>
            <a:ext cx="8229600" cy="1143000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Zagrożenia dla zasobów wodnych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61002-A8F7-707B-1BC2-F9BFF230D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54" y="1242791"/>
            <a:ext cx="8347046" cy="46516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Zanieczyszczenie wód - do rzek i jezior trafiają ścieki przemysłowe, rolnicze,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mikroplastiki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związki chemiczne. Zanieczyszczenie wód wpływa na zdrowie ludzi i ekosystemów.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Nadmierna eksploatacja - zużywanie zasobów wodnych w tempie szybszym, niż natura jest w stanie je odtworzyć nie dając im szansy się uzupełnić.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Susze spowodowane zmianami klimatu - to coraz częstsze i dłużej trwające okresy bez opadów, które powstają w wyniku globalnego ocieplenia. Zmiany klimatu zaburzają naturalne cykle pogodowe, co prowadzi do poważnych problemów z dostępem do wody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D6857C-5B86-E3C3-FB2C-1C8E5AA0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asoby wodne świata zagrożone: harmonia z naturą i dobre życie na szczycie  w ONZ - Artykuł - ngo.pl">
            <a:extLst>
              <a:ext uri="{FF2B5EF4-FFF2-40B4-BE49-F238E27FC236}">
                <a16:creationId xmlns:a16="http://schemas.microsoft.com/office/drawing/2014/main" id="{3B698B98-E560-B2F1-79BB-93391CB3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62" y="3657600"/>
            <a:ext cx="6633543" cy="30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anieczyszczenie Wody Zdjęcia - darmowe pobieranie na Freepik">
            <a:extLst>
              <a:ext uri="{FF2B5EF4-FFF2-40B4-BE49-F238E27FC236}">
                <a16:creationId xmlns:a16="http://schemas.microsoft.com/office/drawing/2014/main" id="{EA06E852-1006-F58D-2E11-75C46CFC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98" y="184556"/>
            <a:ext cx="4156136" cy="31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łodka woda spod morza">
            <a:extLst>
              <a:ext uri="{FF2B5EF4-FFF2-40B4-BE49-F238E27FC236}">
                <a16:creationId xmlns:a16="http://schemas.microsoft.com/office/drawing/2014/main" id="{60A59132-62E0-A948-EF9E-234A67DB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" y="184556"/>
            <a:ext cx="4395832" cy="31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23325B1-0473-C03D-9825-03DBA38C4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Gospodarowanie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praktyki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3" y="1029424"/>
            <a:ext cx="8875552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🏡 W domu: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Zakładaj </a:t>
            </a:r>
            <a:r>
              <a:rPr lang="pl-PL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perlatory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kranach – ograniczają zużycie wody nawet o połowę.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Naprawiaj przecieki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kapiący kran może zmarnować setki litrów wody rocznie!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zmywarki i pralki tylko gdy są pełne.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Zbieraj deszczówkę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idealna do podlewania ogrodu.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Wybieraj rośliny odporne na suszę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potrzebują mniej podlewania.</a:t>
            </a:r>
          </a:p>
          <a:p>
            <a:pPr>
              <a:buNone/>
            </a:pPr>
            <a:endParaRPr lang="pl-PL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🚜 W rolnictwie: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Nawadnianie kroplowe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dostarcza wodę bezpośrednio do korzeni, oszczędzając nawet 60–70% wody.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Orka zatrzymująca wodę w glebie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poprawia jej wilgotność.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Uprawy dopasowane do klimatu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zamiast "na siłę" uprawiać rośliny wodolubne w suchych rejonach.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58296A-3132-CC15-19EF-F86DFAA1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7224"/>
            <a:ext cx="9144000" cy="5690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acjonalne gospodarowanie wodą w gospodarstwie rolnym - Centrum Doradztwa  Rolniczego w Brwinowie">
            <a:extLst>
              <a:ext uri="{FF2B5EF4-FFF2-40B4-BE49-F238E27FC236}">
                <a16:creationId xmlns:a16="http://schemas.microsoft.com/office/drawing/2014/main" id="{6127BFF3-12F1-8DEB-41ED-B007E057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9" y="3493286"/>
            <a:ext cx="3663935" cy="24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Gospodarowanie wodą i ściekami – Kancelaria Ekologiczna">
            <a:extLst>
              <a:ext uri="{FF2B5EF4-FFF2-40B4-BE49-F238E27FC236}">
                <a16:creationId xmlns:a16="http://schemas.microsoft.com/office/drawing/2014/main" id="{0ABE3ACF-C969-8440-6372-06DF4836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52" y="3214801"/>
            <a:ext cx="4263872" cy="31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pel do mieszkańców Przeworska o racjonalne gospodarowanie wodą - Urząd  Miasta Przeworska">
            <a:extLst>
              <a:ext uri="{FF2B5EF4-FFF2-40B4-BE49-F238E27FC236}">
                <a16:creationId xmlns:a16="http://schemas.microsoft.com/office/drawing/2014/main" id="{CD6BD452-B5ED-DBE9-B0FD-644FFE9A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3" y="184557"/>
            <a:ext cx="4286179" cy="28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gospodarowanie wody - Wodne Sprawy – gazeta o wodzie: woda, rzeki, prawo  wodne, KE">
            <a:extLst>
              <a:ext uri="{FF2B5EF4-FFF2-40B4-BE49-F238E27FC236}">
                <a16:creationId xmlns:a16="http://schemas.microsoft.com/office/drawing/2014/main" id="{99475143-80D3-E314-6785-5CE0C53E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66" y="361195"/>
            <a:ext cx="3709507" cy="239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27EB447-5194-4EF9-D737-148628EB1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62" y="-81120"/>
            <a:ext cx="8934275" cy="826193"/>
          </a:xfrm>
        </p:spPr>
        <p:txBody>
          <a:bodyPr>
            <a:no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przemysłu i biznesu w zmniejszeniu zużycia wody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2315B9D-B8AF-0FF6-A626-60BC3705C407}"/>
              </a:ext>
            </a:extLst>
          </p:cNvPr>
          <p:cNvSpPr txBox="1"/>
          <p:nvPr/>
        </p:nvSpPr>
        <p:spPr>
          <a:xfrm>
            <a:off x="155195" y="745073"/>
            <a:ext cx="88336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Wdrażanie technologii oszczędzających wodę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Recykling i ponowne wykorzystanie wody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np. woda używana do chłodzenia maszyn może być oczyszczana i wykorzystywana ponownie.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Systemy zamkniętego obiegu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ograniczają konieczność ciągłego pobierania świeżej wody.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Nowoczesne urządzenia i linie produkcyjne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zużywają mniej wody w porównaniu do tradycyjnych technologii.</a:t>
            </a:r>
          </a:p>
          <a:p>
            <a:pPr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Zmiana procesów produkcyjnych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Modyfikacja technologii produkcji, by były mniej "wodochłonne".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Przejście na </a:t>
            </a: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produkcję bezwodną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niektórych branżach (np. tekstylnej lub chemicznej).</a:t>
            </a:r>
          </a:p>
          <a:p>
            <a:pPr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Edukacja i zaangażowanie pracowników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Szkolenia z zakresu efektywnego gospodarowania wodą.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Wspieranie kultury odpowiedzialności środowiskowej w miejscu pracy.</a:t>
            </a:r>
          </a:p>
          <a:p>
            <a:pPr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Wpływ na politykę i otoczenie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Przemysł może współpracować z władzami lokalnymi i organizacjami pozarządowymi, wspierając inicjatywy ochrony zasobów wodnych.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Firmy mogą być liderami zmian, wdrażając ekologiczne standardy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942362-4484-DA7C-E687-3905AC13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7E09954-B543-3C90-C9FA-04FCA76E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5" y="170882"/>
            <a:ext cx="5098930" cy="2743201"/>
          </a:xfrm>
          <a:prstGeom prst="rect">
            <a:avLst/>
          </a:prstGeom>
        </p:spPr>
      </p:pic>
      <p:pic>
        <p:nvPicPr>
          <p:cNvPr id="10242" name="Picture 2" descr="Zmiany klimatu, transformacja energetyczna, ubezpieczenia i ceny energii  elektrycznej">
            <a:extLst>
              <a:ext uri="{FF2B5EF4-FFF2-40B4-BE49-F238E27FC236}">
                <a16:creationId xmlns:a16="http://schemas.microsoft.com/office/drawing/2014/main" id="{B74A8175-E0EB-D0D9-586E-8D5B28BE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5" y="3166707"/>
            <a:ext cx="4622631" cy="28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ak zmiany klimatu wpływają na naszą codzienność – fakty, o których mało  się mówi - One More Tree Foundation">
            <a:extLst>
              <a:ext uri="{FF2B5EF4-FFF2-40B4-BE49-F238E27FC236}">
                <a16:creationId xmlns:a16="http://schemas.microsoft.com/office/drawing/2014/main" id="{D324A179-F75F-D60C-F264-12BC1566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06" y="362475"/>
            <a:ext cx="3042450" cy="21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kutki zmiany klimatu - Komisja Europejska">
            <a:extLst>
              <a:ext uri="{FF2B5EF4-FFF2-40B4-BE49-F238E27FC236}">
                <a16:creationId xmlns:a16="http://schemas.microsoft.com/office/drawing/2014/main" id="{2A678795-7C33-78F8-B0B7-AE2A7E86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7" y="3511638"/>
            <a:ext cx="3254224" cy="21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66FD5FB-383D-4426-3337-1BFD58DFD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7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 technologie w ochronie wody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7" y="1109138"/>
            <a:ext cx="8699384" cy="5085826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Inteligentne liczniki wody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monitorują zużycie w czasie rzeczywistym, pomagają wykrywać przecieki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Zielone dachy i ogrody deszczowe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magazynują deszczówkę i oczyszczają ją naturalnie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Drony i satelity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monitorują pola uprawne i wilgotność, co pozwala lepiej planować podlewanie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Recykling wody technologicznej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ponowne użycie wody w procesach przemysłowych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oczyszczania membranowego (np.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nanofiltracja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odwrócona osmoza)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skuteczne oczyszczanie nawet silnie zanieczyszczonej wody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online jakości wody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czujniki kontrolujące parametry w czasie rzeczywistym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Modele predykcyjne susz i opadów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wykorzystanie AI do przewidywania kryzysów wodnych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Nowe materiały oczyszczające wodę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np. grafen, żele hydrofilowe, biodegradowalne filtry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Desalinizacja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nowej generacji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tańsze i bardziej ekologiczne uzdatnianie wody morskiej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992F50-D57F-6DFE-9EF4-22AE47EE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CEF12-AAB9-DE4F-8CCE-A4F1391F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BF4CA2-3EA8-3C9F-1D51-AF93D4B9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Bydło a zmiany klimatu, czyli wpływ zwierząt hodowlanych na wzrost  temperatury na Ziemi">
            <a:extLst>
              <a:ext uri="{FF2B5EF4-FFF2-40B4-BE49-F238E27FC236}">
                <a16:creationId xmlns:a16="http://schemas.microsoft.com/office/drawing/2014/main" id="{404C1AEF-8CC4-BC87-ACD8-F368377F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8334C88-909F-25CC-2665-D8212798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miany Klimatu Globalne Ocieplenie Grafika Wektorowa, Clipartów i  Ilustracji - 123RF">
            <a:extLst>
              <a:ext uri="{FF2B5EF4-FFF2-40B4-BE49-F238E27FC236}">
                <a16:creationId xmlns:a16="http://schemas.microsoft.com/office/drawing/2014/main" id="{1004AD50-8BC0-071E-EA33-AB4DBCCD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69" y="90636"/>
            <a:ext cx="242441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2" y="2193720"/>
            <a:ext cx="8841995" cy="4664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Zmiany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klimatyczne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długoterminowe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zmiany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opadów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wiatrów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elementów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klimatu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wynikiem zarówno naturalnych procesów, jak i działalności człowieka.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klimatyczne prowadzą do suszy, powodzi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zakłóceń cyklu hydrologicznego.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klimatu to jedno z najpoważniejszych wyzwań XXI wieku. Wymagają globalnej współpracy oraz zaangażowania każdego z nas.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1030" name="Picture 6" descr="Plany adaptacyjne Miasta Oława w kontekście zmian klimatycznych">
            <a:extLst>
              <a:ext uri="{FF2B5EF4-FFF2-40B4-BE49-F238E27FC236}">
                <a16:creationId xmlns:a16="http://schemas.microsoft.com/office/drawing/2014/main" id="{A828780C-F4EA-F6CF-2520-7445E002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7" y="90636"/>
            <a:ext cx="2566246" cy="21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miana Klimatu – wektory. Pobierz wysokiej jakości darmowe wektory z  Freepik | Freepik">
            <a:extLst>
              <a:ext uri="{FF2B5EF4-FFF2-40B4-BE49-F238E27FC236}">
                <a16:creationId xmlns:a16="http://schemas.microsoft.com/office/drawing/2014/main" id="{579BB959-31A6-C94C-025F-BEECF554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7" y="90636"/>
            <a:ext cx="306720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3E7954E-D069-FA2C-BF56-3C6FD92F3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76513"/>
            <a:ext cx="9144000" cy="5797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1C6CF-15B8-8D6E-1FED-0027CC17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072" y="-62999"/>
            <a:ext cx="9206144" cy="675273"/>
          </a:xfrm>
        </p:spPr>
        <p:txBody>
          <a:bodyPr>
            <a:no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 straży pożarnej w ochronie klimatu i zasobów wodnych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A56AF9-023C-5053-729A-C3FEEA3F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3" y="674418"/>
            <a:ext cx="8816829" cy="59546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Zapobieganie i gaszenie pożarów – ochrona środowiska naturalnego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Pożary lasów i torfowisk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prowadzą do ogromnej emisji CO₂ i zanieczyszczenia powietrza. Straż pożarna przeciwdziała ich skutkom, a czasem również im zapobiega (np. poprzez kontrole przeciwpożarowe i edukację).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ekosystemów leśnych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pełnią rolę naturalnych pochłaniaczy dwutlenku węgla.</a:t>
            </a:r>
          </a:p>
          <a:p>
            <a:pPr>
              <a:buNone/>
            </a:pP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Ochrona zasobów wodnych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Szybka reakcja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straży pożarnej na awarie przemysłowe (np. wycieki substancji chemicznych) chroni rzeki, jeziora i wody gruntowe przed skażeniem.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Strażacy uczestniczą w usuwaniu skutków powodzi i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ochronie ujęć wody pitnej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akcji gaśniczych coraz częściej stosuje się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odzysku wody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ogranicza zużycie czystej wody.</a:t>
            </a:r>
          </a:p>
          <a:p>
            <a:pPr>
              <a:buNone/>
            </a:pP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prewencyjne i edukacyjne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kampanii informacyjnych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temat odpowiedzialnego korzystania z ognia i ochrony środowiska.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 i ćwiczenia z zakresu ochrony przed zagrożeniami ekologicznymi i zmianami klimatycznymi.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samorządami i innymi służbami w zakresie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planowania działań adaptacyjnych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zmian klimatu (np. tworzenie map zagrożenia pożarowego, przeciwdziałanie suszy).</a:t>
            </a:r>
          </a:p>
          <a:p>
            <a:pPr>
              <a:buNone/>
            </a:pP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Ekologiczne podejście do działalności operacyjnej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 więcej jednostek straży inwestuje w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nowoczesne, niskoemisyjne pojazdy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technologie oszczędzające wodę i energię.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zielonych procedur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segregacja odpadów, stosowanie biodegradowalnych środków gaśniczych, racjonalizacja zużycia wody i paliwa.</a:t>
            </a: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7DFB5A-53F3-1D85-BDBC-6F8A1FCD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1179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miany klimatu pogłębiają anomalie pogodowe. Apel straży pożarnej przed  wakacjami">
            <a:extLst>
              <a:ext uri="{FF2B5EF4-FFF2-40B4-BE49-F238E27FC236}">
                <a16:creationId xmlns:a16="http://schemas.microsoft.com/office/drawing/2014/main" id="{2B43C551-8D07-26BF-B8F5-1F4963A1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7" y="158495"/>
            <a:ext cx="4113237" cy="27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miany klimatu i pożary wzajemnie się napędzają. Naukowcy: przerażająca  pętla - rp.pl">
            <a:extLst>
              <a:ext uri="{FF2B5EF4-FFF2-40B4-BE49-F238E27FC236}">
                <a16:creationId xmlns:a16="http://schemas.microsoft.com/office/drawing/2014/main" id="{9A74E452-E8A6-DF5E-0919-307425A3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9" y="3241580"/>
            <a:ext cx="4137466" cy="27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miany klimatu. Ekspertka: ekstremalnych opadów może być więcej - Jedynka -  polskieradio.pl">
            <a:extLst>
              <a:ext uri="{FF2B5EF4-FFF2-40B4-BE49-F238E27FC236}">
                <a16:creationId xmlns:a16="http://schemas.microsoft.com/office/drawing/2014/main" id="{067DF494-C5C3-0753-4D51-3681A89A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7" y="3241580"/>
            <a:ext cx="4137465" cy="27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a naszych oczach zaczęła się w Polsce katastrofa klimatyczna">
            <a:extLst>
              <a:ext uri="{FF2B5EF4-FFF2-40B4-BE49-F238E27FC236}">
                <a16:creationId xmlns:a16="http://schemas.microsoft.com/office/drawing/2014/main" id="{2A0CCA11-73D1-8351-8DF1-0DF2306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06" y="158495"/>
            <a:ext cx="4113237" cy="27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AFE4CA8-1F96-B77C-08F6-BE0414DAE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D75952-6D6E-5B5D-7EA6-9320030B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0" y="7310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Straż pożarna, choć kojarzona głównie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gaszeniem pożarów, odgrywa bardzo ważną rolę w ochronie klimatu i zasobów wodnych. Poprzez swoje działania operacyjne, prewencyjne i edukacyjne, wpływa na ograniczenie skutków katastrof ekologicznych, promuje odpowiedzialne korzystanie z zasobów naturalnych i wspiera lokalne społeczności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adaptacji do zmian klimatycznych.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0D89EC-562D-E9FB-2095-CEB225C5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01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BOS: świadomość zmian klimatu jest wysoka, obawia się ich 77% badanych |  Donald.pl">
            <a:extLst>
              <a:ext uri="{FF2B5EF4-FFF2-40B4-BE49-F238E27FC236}">
                <a16:creationId xmlns:a16="http://schemas.microsoft.com/office/drawing/2014/main" id="{52DFFA0D-C35E-34A2-648D-C90F9D8B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00"/>
            <a:ext cx="9144000" cy="50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D15605B-1C54-44B8-4989-FF1F0424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781"/>
            <a:ext cx="8229600" cy="5916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klimatu mają wpływ na wszystkie aspekty życia. Wymagają zdecydowanych działań na poziomie indywidualnym i globalnym. Konieczna jest współpraca wszystkich sektorów: państwa, biznesu </a:t>
            </a:r>
            <a:b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obywateli, by przeciwdziałać kryzysowi.</a:t>
            </a:r>
          </a:p>
          <a:p>
            <a:pPr marL="0" indent="0" algn="ctr">
              <a:buNone/>
            </a:pP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5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 z nas może przyczynić się do ochrony klimatu i zasobów wodnych poprzez świadome wybory konsumenckie i ekologiczne nawyki. Ograniczenie zużycia wody i energii, eliminacja plastiku oraz segregacja odpadów to proste kroki, które mają realny wpływ na środowisko. Aktywne angażowanie się w działania proekologiczne wzmacnia wspólne wysiłki na rzecz ochrony naszej planety.</a:t>
            </a: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278448B-6516-08D6-BC6C-7834AE59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BC0C79A-F6F1-0727-96B4-DA458827F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779D11C-08D7-7CD1-8E66-763FF46C9A94}"/>
              </a:ext>
            </a:extLst>
          </p:cNvPr>
          <p:cNvSpPr txBox="1"/>
          <p:nvPr/>
        </p:nvSpPr>
        <p:spPr>
          <a:xfrm>
            <a:off x="0" y="125002"/>
            <a:ext cx="9144000" cy="590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Akcja edukacyjna w zakresie wiedzy o zmianach klimatu i ochrony zasobów wodnych realizowana jest w ramach projekt pn. </a:t>
            </a:r>
            <a:r>
              <a:rPr lang="pl-PL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„Zakup nowego ciężkiego samochodu ratowniczo-gaśniczego wraz z pełnym wyposażeniem z przeznaczeniem dla OSP Suchożebry”.</a:t>
            </a:r>
          </a:p>
          <a:p>
            <a:pPr algn="just"/>
            <a:endParaRPr lang="pl-PL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zadania zostanie zakupiony </a:t>
            </a:r>
            <a:r>
              <a:rPr lang="pl-PL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nowy </a:t>
            </a:r>
            <a:r>
              <a:rPr lang="pl-PL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ciężki samochód ratowniczo-gaśniczego wraz z pełnym wyposażeniem z przeznaczeniem dla OSP Suchożebry, </a:t>
            </a: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dodatkowo jako element uzupełniający projekt zostanie przeprowadzona akcja edukacyjna w zakresie wiedzy </a:t>
            </a:r>
            <a:b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zmianach klimatu i ochrony zasobów wodnych. </a:t>
            </a:r>
          </a:p>
          <a:p>
            <a:pPr algn="just"/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skierowany jest głównie do mieszkańców gminy Suchożebry oraz powiatu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Siedleckiego</a:t>
            </a: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celem projektu jest </a:t>
            </a: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zapobieganie ryzyku związanemu z klęskami żywiołowymi </a:t>
            </a:r>
            <a:b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katastrofami, zwiększenie bezpieczeństwa ludzi i mienia na terenie powiatu siedleckiego </a:t>
            </a:r>
            <a:b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terminie do 30-06-2025r.</a:t>
            </a:r>
            <a:r>
              <a:rPr lang="pl-PL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z</a:t>
            </a: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większenie efektywności funkcjonowania służb </a:t>
            </a:r>
            <a:b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ratowniczo-gaśniczych poprzez doposażenie OSP w sprzęt: ciężki samochód </a:t>
            </a:r>
            <a:b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ratowniczo- gaśniczy wraz z pełnym wyposażeniem do prowadzenia akcji ratowniczo-gaśniczych </a:t>
            </a:r>
            <a:b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odniesienie świadomości mieszkańców w zakresie zmian klimatu i ochrony zasobów wodnych poprzez przeprowadzenie akcji edukacyjnej.</a:t>
            </a:r>
            <a:endParaRPr lang="pl-PL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Wartość całkowita projektu - </a:t>
            </a:r>
            <a:r>
              <a:rPr lang="pl-PL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2 220 229,95 zł </a:t>
            </a:r>
          </a:p>
          <a:p>
            <a:pPr algn="ctr"/>
            <a:endParaRPr lang="pl-PL" b="1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Wysokość wkładu Funduszy Europejskich - 1 887 195,45 zł. </a:t>
            </a:r>
          </a:p>
        </p:txBody>
      </p:sp>
    </p:spTree>
    <p:extLst>
      <p:ext uri="{BB962C8B-B14F-4D97-AF65-F5344CB8AC3E}">
        <p14:creationId xmlns:p14="http://schemas.microsoft.com/office/powerpoint/2010/main" val="102902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D6754DA8-DEC9-C197-D645-7B8D35928FEC}"/>
              </a:ext>
            </a:extLst>
          </p:cNvPr>
          <p:cNvSpPr txBox="1"/>
          <p:nvPr/>
        </p:nvSpPr>
        <p:spPr>
          <a:xfrm>
            <a:off x="1492246" y="142831"/>
            <a:ext cx="61449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pic>
        <p:nvPicPr>
          <p:cNvPr id="6150" name="Picture 6" descr="Zmiana klimatu jako wyzwanie edukacyjne | Gazeta SGH">
            <a:extLst>
              <a:ext uri="{FF2B5EF4-FFF2-40B4-BE49-F238E27FC236}">
                <a16:creationId xmlns:a16="http://schemas.microsoft.com/office/drawing/2014/main" id="{5AB2AB62-B84E-985E-10C3-4BDD4D4C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" y="1156883"/>
            <a:ext cx="9158572" cy="48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872F5F7-B28B-F474-0DC9-C57FFE0A4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Główne</a:t>
            </a:r>
            <a:r>
              <a:rPr dirty="0"/>
              <a:t> </a:t>
            </a:r>
            <a:r>
              <a:rPr dirty="0" err="1"/>
              <a:t>przyczyny</a:t>
            </a:r>
            <a:r>
              <a:rPr dirty="0"/>
              <a:t> </a:t>
            </a:r>
            <a:r>
              <a:rPr dirty="0" err="1"/>
              <a:t>zmian</a:t>
            </a:r>
            <a:r>
              <a:rPr dirty="0"/>
              <a:t> </a:t>
            </a:r>
            <a:r>
              <a:rPr dirty="0" err="1"/>
              <a:t>klimatu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Naturalne: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aktywność wulkaniczna,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zamiany aktywności słońca,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prądy oceaniczne,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orbicie Ziemi</a:t>
            </a:r>
          </a:p>
          <a:p>
            <a:endParaRPr lang="pl-PL" sz="2000" i="0" u="none" strike="noStrike" baseline="0" dirty="0">
              <a:solidFill>
                <a:srgbClr val="4432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Antropogeniczne (spowodowane przez człowieka):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spalanie paliw kopalnych (emisja CO2 i innych gazów cieplarnianych),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wylesianie,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zanieczyszczenie powietrza, </a:t>
            </a:r>
          </a:p>
          <a:p>
            <a:r>
              <a:rPr lang="pl-PL" sz="2000" i="0" u="none" strike="noStrike" baseline="0" dirty="0">
                <a:solidFill>
                  <a:srgbClr val="4432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urbanizacja (miejskie wyspy ciepła)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D1A229-AB0D-E9B1-C25C-59DE5223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50BCE-984F-359C-474D-C4DADE41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C03E6F-6525-0AE7-B8DA-86DE645CA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Plusy efektu cieplarnianego według MEN | Silesia Dzieci">
            <a:extLst>
              <a:ext uri="{FF2B5EF4-FFF2-40B4-BE49-F238E27FC236}">
                <a16:creationId xmlns:a16="http://schemas.microsoft.com/office/drawing/2014/main" id="{CB1871E3-A9E8-273A-CB6B-5FD4F31E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2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2AEFD46-DA02-653C-E1E4-181C4790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6B46F3C-47D0-5B6C-FA75-F07E86B93710}"/>
              </a:ext>
            </a:extLst>
          </p:cNvPr>
          <p:cNvSpPr txBox="1"/>
          <p:nvPr/>
        </p:nvSpPr>
        <p:spPr>
          <a:xfrm>
            <a:off x="0" y="394692"/>
            <a:ext cx="914399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500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Do skutków zmian klimatu zaliczamy: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globalne ocieplenie,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wzrost koncentracji gazów cieplarnianych,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topnienie lodowców i powiązane z nimi procesy;</a:t>
            </a:r>
          </a:p>
          <a:p>
            <a:pPr algn="ctr"/>
            <a:endParaRPr lang="pl-PL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 cieplarniany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proces, w którym gazy cieplarniane zatrzymują część energii cieplnej w atmosferze, powodując podniesienie temperatury powierzchni Ziemi.</a:t>
            </a:r>
          </a:p>
          <a:p>
            <a:pPr algn="ctr"/>
            <a:endParaRPr lang="pl-PL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Wzrost temperatury globalnej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średnia temperatura na świecie wzrosła już o około 1,2°C od czasów przedindustrialnych, co prowadzi do wielu niekorzystnych konsekwencji.</a:t>
            </a:r>
          </a:p>
          <a:p>
            <a:pPr algn="ctr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Topnienie lodowców i poziom mórz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topniejące lodowce oraz lądolody, zwłaszcza na Grenlandii i Antarktydzie, podnoszą poziom mórz, co zagraża terenom przybrzeżnym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wyspom.</a:t>
            </a:r>
          </a:p>
          <a:p>
            <a:pPr algn="ctr"/>
            <a:endParaRPr lang="pl-PL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klimatu prowadzą do częstszych i bardziej intensywnych zjawisk takich jak fale upałów, burze, powodzie czy susze co ostatnio bardzo często obserwujemy.</a:t>
            </a:r>
          </a:p>
          <a:p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EC01F4-A3C6-1EF9-CC97-64DC6712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9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978B5-61A1-ACB4-C47E-00D1BC2A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1" descr="A_compilation_of_four_high-quality_photographs_vis.png">
            <a:extLst>
              <a:ext uri="{FF2B5EF4-FFF2-40B4-BE49-F238E27FC236}">
                <a16:creationId xmlns:a16="http://schemas.microsoft.com/office/drawing/2014/main" id="{A87A2BB8-7976-20F5-00D0-DA3A282B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2BEE432-54F8-97BD-EE00-CE3154DD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6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iedzi, gwiazdka, stół, żywność">
            <a:extLst>
              <a:ext uri="{FF2B5EF4-FFF2-40B4-BE49-F238E27FC236}">
                <a16:creationId xmlns:a16="http://schemas.microsoft.com/office/drawing/2014/main" id="{E2A35ABC-980D-B67C-1D93-25611F09F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8" r="10759"/>
          <a:stretch/>
        </p:blipFill>
        <p:spPr>
          <a:xfrm>
            <a:off x="4572000" y="0"/>
            <a:ext cx="4572000" cy="4751021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4932727" cy="2837679"/>
          </a:xfrm>
        </p:spPr>
        <p:txBody>
          <a:bodyPr>
            <a:normAutofit/>
          </a:bodyPr>
          <a:lstStyle/>
          <a:p>
            <a:r>
              <a:rPr dirty="0" err="1"/>
              <a:t>Wpływ</a:t>
            </a:r>
            <a:r>
              <a:rPr dirty="0"/>
              <a:t> </a:t>
            </a:r>
            <a:r>
              <a:rPr dirty="0" err="1"/>
              <a:t>zmian</a:t>
            </a:r>
            <a:r>
              <a:rPr dirty="0"/>
              <a:t> </a:t>
            </a:r>
            <a:r>
              <a:rPr dirty="0" err="1"/>
              <a:t>klimatu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zasoby</a:t>
            </a:r>
            <a:r>
              <a:rPr dirty="0"/>
              <a:t> </a:t>
            </a:r>
            <a:r>
              <a:rPr dirty="0" err="1"/>
              <a:t>wodne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4863"/>
            <a:ext cx="6509857" cy="4525963"/>
          </a:xfrm>
        </p:spPr>
        <p:txBody>
          <a:bodyPr/>
          <a:lstStyle/>
          <a:p>
            <a:r>
              <a:rPr lang="pl-PL" dirty="0"/>
              <a:t>z</a:t>
            </a:r>
            <a:r>
              <a:rPr dirty="0" err="1"/>
              <a:t>mniejszenie</a:t>
            </a:r>
            <a:r>
              <a:rPr dirty="0"/>
              <a:t> </a:t>
            </a:r>
            <a:r>
              <a:rPr dirty="0" err="1"/>
              <a:t>ilości</a:t>
            </a:r>
            <a:r>
              <a:rPr dirty="0"/>
              <a:t> </a:t>
            </a:r>
            <a:r>
              <a:rPr dirty="0" err="1"/>
              <a:t>opadów</a:t>
            </a:r>
            <a:r>
              <a:rPr dirty="0"/>
              <a:t>, </a:t>
            </a:r>
            <a:endParaRPr lang="pl-PL" dirty="0"/>
          </a:p>
          <a:p>
            <a:r>
              <a:rPr dirty="0" err="1"/>
              <a:t>susze</a:t>
            </a:r>
            <a:r>
              <a:rPr dirty="0"/>
              <a:t>, </a:t>
            </a:r>
            <a:endParaRPr lang="pl-PL" dirty="0"/>
          </a:p>
          <a:p>
            <a:r>
              <a:rPr dirty="0" err="1"/>
              <a:t>zanieczyszczenie</a:t>
            </a:r>
            <a:r>
              <a:rPr dirty="0"/>
              <a:t> </a:t>
            </a:r>
            <a:r>
              <a:rPr dirty="0" err="1"/>
              <a:t>wód</a:t>
            </a:r>
            <a:endParaRPr lang="pl-PL" dirty="0"/>
          </a:p>
          <a:p>
            <a:r>
              <a:rPr dirty="0" err="1"/>
              <a:t>zmiany</a:t>
            </a:r>
            <a:r>
              <a:rPr dirty="0"/>
              <a:t> w </a:t>
            </a:r>
            <a:r>
              <a:rPr dirty="0" err="1"/>
              <a:t>cyklu</a:t>
            </a:r>
            <a:r>
              <a:rPr dirty="0"/>
              <a:t> </a:t>
            </a:r>
            <a:r>
              <a:rPr dirty="0" err="1"/>
              <a:t>hydrologicznym</a:t>
            </a:r>
            <a:r>
              <a:rPr dirty="0"/>
              <a:t> </a:t>
            </a:r>
            <a:r>
              <a:rPr dirty="0" err="1"/>
              <a:t>prowadzą</a:t>
            </a:r>
            <a:r>
              <a:rPr dirty="0"/>
              <a:t> do </a:t>
            </a:r>
            <a:r>
              <a:rPr dirty="0" err="1"/>
              <a:t>niedoboru</a:t>
            </a:r>
            <a:r>
              <a:rPr dirty="0"/>
              <a:t> </a:t>
            </a:r>
            <a:r>
              <a:rPr dirty="0" err="1"/>
              <a:t>wody</a:t>
            </a:r>
            <a:r>
              <a:rPr dirty="0"/>
              <a:t> </a:t>
            </a:r>
            <a:r>
              <a:rPr dirty="0" err="1"/>
              <a:t>pitnej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konfliktów</a:t>
            </a:r>
            <a:r>
              <a:rPr dirty="0"/>
              <a:t> o </a:t>
            </a:r>
            <a:r>
              <a:rPr dirty="0" err="1"/>
              <a:t>jej</a:t>
            </a:r>
            <a:r>
              <a:rPr dirty="0"/>
              <a:t> </a:t>
            </a:r>
            <a:r>
              <a:rPr dirty="0" err="1"/>
              <a:t>dostępność</a:t>
            </a:r>
            <a:endParaRPr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4585B7-B379-46EA-1FF0-64CFF8B3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Wpływ zmian klimatu na: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BBD993-4914-9507-0319-846C89E3EC38}"/>
              </a:ext>
            </a:extLst>
          </p:cNvPr>
          <p:cNvSpPr txBox="1"/>
          <p:nvPr/>
        </p:nvSpPr>
        <p:spPr>
          <a:xfrm>
            <a:off x="100667" y="1082175"/>
            <a:ext cx="89426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Rolnictwo - zmiany opadów i temperatur wpływają na plony, szczególnie w krajach rozwijających się. Zmniejsza się dostępność wody i powierzchni uprawnych. Zmiany w okresach wegetacyjnych. Powstaje Ryzyko braku bezpieczeństwa żywnościowego.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Bioróżnorodność - wiele gatunków nie nadąża za tempem zmian klimatycznych, co prowadzi do ich wymierania lub migracji do nowych siedlisk.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Zdrowie ludzi - wzrost temperatur zwiększa ryzyko udarów cieplnych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chorób zakaźnych. Zanieczyszczenia powietrza również pogarszają stan zdrowia. Większa liczba fal upałów przez co szybciej rozprzestrzeniają się choroby tropikalne</a:t>
            </a:r>
          </a:p>
          <a:p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Każdy może przyczynić się do walki ze zmianami klimatu – poprzez styl życia, transport, dietę czy oszczędność energii.</a:t>
            </a: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4CA44A-1C68-2F12-6E23-25725C0C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Wpływ zmiany klimatu na rolnictwo w Polsce - Pasieka24 - portal dla  pszczelarzy z pasją">
            <a:extLst>
              <a:ext uri="{FF2B5EF4-FFF2-40B4-BE49-F238E27FC236}">
                <a16:creationId xmlns:a16="http://schemas.microsoft.com/office/drawing/2014/main" id="{F95E3574-D501-0353-B935-75B1573E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73C6EF-1FA8-FB0C-CAA8-4FD57718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455"/>
            <a:ext cx="9144000" cy="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1608</Words>
  <Application>Microsoft Office PowerPoint</Application>
  <PresentationFormat>Pokaz na ekranie (4:3)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Zmiany klimatu  i ochrona zasobów wodnych</vt:lpstr>
      <vt:lpstr>Prezentacja programu PowerPoint</vt:lpstr>
      <vt:lpstr>Główne przyczyny zmian klimatu</vt:lpstr>
      <vt:lpstr>Prezentacja programu PowerPoint</vt:lpstr>
      <vt:lpstr>Prezentacja programu PowerPoint</vt:lpstr>
      <vt:lpstr>Prezentacja programu PowerPoint</vt:lpstr>
      <vt:lpstr>Wpływ zmian klimatu na zasoby wodne</vt:lpstr>
      <vt:lpstr>Wpływ zmian klimatu na:</vt:lpstr>
      <vt:lpstr>Prezentacja programu PowerPoint</vt:lpstr>
      <vt:lpstr>Prezentacja programu PowerPoint</vt:lpstr>
      <vt:lpstr>Deficyt wody – skala globalna</vt:lpstr>
      <vt:lpstr>Zagrożenia dla zasobów wodnych</vt:lpstr>
      <vt:lpstr>Prezentacja programu PowerPoint</vt:lpstr>
      <vt:lpstr>Gospodarowanie wodą – dobre praktyki</vt:lpstr>
      <vt:lpstr>Prezentacja programu PowerPoint</vt:lpstr>
      <vt:lpstr>Rola przemysłu i biznesu w zmniejszeniu zużycia wody</vt:lpstr>
      <vt:lpstr>Prezentacja programu PowerPoint</vt:lpstr>
      <vt:lpstr>Nowoczesne technologie w ochronie wody</vt:lpstr>
      <vt:lpstr>Prezentacja programu PowerPoint</vt:lpstr>
      <vt:lpstr>Rola straży pożarnej w ochronie klimatu i zasobów wodnych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Wiola</dc:creator>
  <cp:keywords/>
  <dc:description>generated using python-pptx</dc:description>
  <cp:lastModifiedBy>Wioletta Soszyńska</cp:lastModifiedBy>
  <cp:revision>6</cp:revision>
  <dcterms:created xsi:type="dcterms:W3CDTF">2013-01-27T09:14:16Z</dcterms:created>
  <dcterms:modified xsi:type="dcterms:W3CDTF">2025-05-16T07:41:47Z</dcterms:modified>
  <cp:category/>
</cp:coreProperties>
</file>